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6" r:id="rId1"/>
  </p:sldMasterIdLst>
  <p:handoutMasterIdLst>
    <p:handoutMasterId r:id="rId29"/>
  </p:handoutMasterIdLst>
  <p:sldIdLst>
    <p:sldId id="256" r:id="rId2"/>
    <p:sldId id="297" r:id="rId3"/>
    <p:sldId id="300" r:id="rId4"/>
    <p:sldId id="296" r:id="rId5"/>
    <p:sldId id="318" r:id="rId6"/>
    <p:sldId id="319" r:id="rId7"/>
    <p:sldId id="303" r:id="rId8"/>
    <p:sldId id="304" r:id="rId9"/>
    <p:sldId id="305" r:id="rId10"/>
    <p:sldId id="306" r:id="rId11"/>
    <p:sldId id="307" r:id="rId12"/>
    <p:sldId id="308" r:id="rId13"/>
    <p:sldId id="320" r:id="rId14"/>
    <p:sldId id="309" r:id="rId15"/>
    <p:sldId id="310" r:id="rId16"/>
    <p:sldId id="311" r:id="rId17"/>
    <p:sldId id="321" r:id="rId18"/>
    <p:sldId id="312" r:id="rId19"/>
    <p:sldId id="313" r:id="rId20"/>
    <p:sldId id="314" r:id="rId21"/>
    <p:sldId id="322" r:id="rId22"/>
    <p:sldId id="328" r:id="rId23"/>
    <p:sldId id="330" r:id="rId24"/>
    <p:sldId id="331" r:id="rId25"/>
    <p:sldId id="329" r:id="rId26"/>
    <p:sldId id="293" r:id="rId27"/>
    <p:sldId id="294" r:id="rId28"/>
  </p:sldIdLst>
  <p:sldSz cx="9144000" cy="6858000" type="screen4x3"/>
  <p:notesSz cx="666908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6" autoAdjust="0"/>
    <p:restoredTop sz="94709" autoAdjust="0"/>
  </p:normalViewPr>
  <p:slideViewPr>
    <p:cSldViewPr>
      <p:cViewPr>
        <p:scale>
          <a:sx n="73" d="100"/>
          <a:sy n="73" d="100"/>
        </p:scale>
        <p:origin x="-1380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 baseline="0">
                <a:latin typeface="Times New Roman" pitchFamily="18" charset="0"/>
              </a:defRPr>
            </a:pPr>
            <a:r>
              <a:rPr lang="pl-PL" baseline="0" dirty="0">
                <a:latin typeface="Times New Roman" pitchFamily="18" charset="0"/>
              </a:rPr>
              <a:t>II półrocze </a:t>
            </a:r>
            <a:r>
              <a:rPr lang="pl-PL" baseline="0" dirty="0" smtClean="0">
                <a:latin typeface="Times New Roman" pitchFamily="18" charset="0"/>
              </a:rPr>
              <a:t>2015</a:t>
            </a:r>
            <a:endParaRPr lang="pl-PL" baseline="0" dirty="0">
              <a:latin typeface="Times New Roman" pitchFamily="18" charset="0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8388730714341592"/>
          <c:y val="9.603193839631477E-2"/>
          <c:w val="0.56706937076435948"/>
          <c:h val="0.78571234453308614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Arkusz1!$A$2:$A$5</c:f>
              <c:strCache>
                <c:ptCount val="3"/>
                <c:pt idx="0">
                  <c:v>bardzo dobra</c:v>
                </c:pt>
                <c:pt idx="1">
                  <c:v>dobra</c:v>
                </c:pt>
                <c:pt idx="2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0.64700000000000091</c:v>
                </c:pt>
                <c:pt idx="1">
                  <c:v>0.34500000000000008</c:v>
                </c:pt>
                <c:pt idx="2">
                  <c:v>7.0000000000000071E-3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17091959400344472"/>
          <c:y val="0.73858469457218434"/>
          <c:w val="0.81254578484335049"/>
          <c:h val="0.2076426607994807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6494451268433644"/>
          <c:y val="0.1395061728395062"/>
          <c:w val="0.61400623389163822"/>
          <c:h val="0.71506172839506177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numFmt formatCode="0.00%" sourceLinked="0"/>
            <c:showVal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0.87400000000000033</c:v>
                </c:pt>
                <c:pt idx="1">
                  <c:v>0.126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18645612490503621"/>
          <c:y val="0.87144770098182167"/>
          <c:w val="0.58334985798637162"/>
          <c:h val="0.1246354622338881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dLbl>
              <c:idx val="1"/>
              <c:numFmt formatCode="0.00%" sourceLinked="0"/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showVal val="1"/>
          </c:dLbls>
          <c:cat>
            <c:strRef>
              <c:f>Arkusz1!$A$2:$A$5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0.96900000000000064</c:v>
                </c:pt>
                <c:pt idx="1">
                  <c:v>3.1000000000000045E-2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3956703563542541"/>
          <c:y val="0.90848473801885876"/>
          <c:w val="0.83879184624014735"/>
          <c:h val="9.1515261981141252E-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3912802566345867"/>
          <c:y val="5.2837606678977862E-2"/>
          <c:w val="0.66671466413920621"/>
          <c:h val="0.73676601792061003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1"/>
              <c:layout>
                <c:manualLayout>
                  <c:x val="-1.3435539034296241E-2"/>
                  <c:y val="3.3672399370564841E-2"/>
                </c:manualLayout>
              </c:layout>
              <c:showVal val="1"/>
            </c:dLbl>
            <c:dLbl>
              <c:idx val="2"/>
              <c:layout>
                <c:manualLayout>
                  <c:x val="-1.791405204572832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0.56899999999999995</c:v>
                </c:pt>
                <c:pt idx="1">
                  <c:v>0.3530000000000002</c:v>
                </c:pt>
                <c:pt idx="2">
                  <c:v>5.3999999999999999E-2</c:v>
                </c:pt>
                <c:pt idx="3">
                  <c:v>2.4E-2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4.1062204547442298E-2"/>
                  <c:y val="-2.2797363300884992E-2"/>
                </c:manualLayout>
              </c:layout>
              <c:showVal val="1"/>
            </c:dLbl>
            <c:dLbl>
              <c:idx val="1"/>
              <c:layout>
                <c:manualLayout>
                  <c:x val="5.0756480796230408E-2"/>
                  <c:y val="-2.244826624704321E-2"/>
                </c:manualLayout>
              </c:layout>
              <c:showVal val="1"/>
            </c:dLbl>
            <c:dLbl>
              <c:idx val="2"/>
              <c:layout>
                <c:manualLayout>
                  <c:x val="2.0061728395061731E-2"/>
                  <c:y val="5.7866191039990609E-3"/>
                </c:manualLayout>
              </c:layout>
              <c:showVal val="1"/>
            </c:dLbl>
            <c:dLbl>
              <c:idx val="3"/>
              <c:layout>
                <c:manualLayout>
                  <c:x val="3.7037037037037056E-2"/>
                  <c:y val="-8.6799286559984794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0.64600000000000046</c:v>
                </c:pt>
                <c:pt idx="1">
                  <c:v>0.32300000000000023</c:v>
                </c:pt>
                <c:pt idx="2">
                  <c:v>3.1000000000000017E-2</c:v>
                </c:pt>
                <c:pt idx="3">
                  <c:v>0</c:v>
                </c:pt>
              </c:numCache>
            </c:numRef>
          </c:val>
        </c:ser>
        <c:axId val="88212608"/>
        <c:axId val="88214144"/>
      </c:barChart>
      <c:catAx>
        <c:axId val="88212608"/>
        <c:scaling>
          <c:orientation val="minMax"/>
        </c:scaling>
        <c:axPos val="b"/>
        <c:tickLblPos val="nextTo"/>
        <c:crossAx val="88214144"/>
        <c:crosses val="autoZero"/>
        <c:auto val="1"/>
        <c:lblAlgn val="ctr"/>
        <c:lblOffset val="100"/>
      </c:catAx>
      <c:valAx>
        <c:axId val="88214144"/>
        <c:scaling>
          <c:orientation val="minMax"/>
        </c:scaling>
        <c:axPos val="l"/>
        <c:majorGridlines/>
        <c:numFmt formatCode="0.00%" sourceLinked="1"/>
        <c:tickLblPos val="nextTo"/>
        <c:crossAx val="8821260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2812689543365625"/>
          <c:y val="0.12803753102655288"/>
          <c:w val="0.16134683579537959"/>
          <c:h val="0.66791281058038321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5668975405852045"/>
          <c:y val="5.2837606678977862E-2"/>
          <c:w val="0.62291836784290711"/>
          <c:h val="0.8143808984697618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0"/>
              <c:layout>
                <c:manualLayout>
                  <c:x val="-1.6975308641975446E-2"/>
                  <c:y val="-2.0253166863996454E-2"/>
                </c:manualLayout>
              </c:layout>
              <c:showVal val="1"/>
            </c:dLbl>
            <c:showVal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0.96400000000000063</c:v>
                </c:pt>
                <c:pt idx="1">
                  <c:v>3.5999999999999997E-2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3.5493827160494117E-2"/>
                  <c:y val="8.6799286559984794E-3"/>
                </c:manualLayout>
              </c:layout>
              <c:showVal val="1"/>
            </c:dLbl>
            <c:dLbl>
              <c:idx val="1"/>
              <c:layout>
                <c:manualLayout>
                  <c:x val="2.9320987654321045E-2"/>
                  <c:y val="5.7866191039990609E-3"/>
                </c:manualLayout>
              </c:layout>
              <c:showVal val="1"/>
            </c:dLbl>
            <c:showVal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0.94799999999999995</c:v>
                </c:pt>
                <c:pt idx="1">
                  <c:v>5.1999999999999998E-2</c:v>
                </c:pt>
              </c:numCache>
            </c:numRef>
          </c:val>
        </c:ser>
        <c:axId val="88379776"/>
        <c:axId val="88381312"/>
      </c:barChart>
      <c:catAx>
        <c:axId val="88379776"/>
        <c:scaling>
          <c:orientation val="minMax"/>
        </c:scaling>
        <c:axPos val="b"/>
        <c:tickLblPos val="nextTo"/>
        <c:crossAx val="88381312"/>
        <c:crosses val="autoZero"/>
        <c:auto val="1"/>
        <c:lblAlgn val="ctr"/>
        <c:lblOffset val="100"/>
      </c:catAx>
      <c:valAx>
        <c:axId val="88381312"/>
        <c:scaling>
          <c:orientation val="minMax"/>
          <c:max val="1.2"/>
        </c:scaling>
        <c:axPos val="l"/>
        <c:majorGridlines/>
        <c:numFmt formatCode="0.00%" sourceLinked="1"/>
        <c:tickLblPos val="nextTo"/>
        <c:crossAx val="8837977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879828910275104"/>
          <c:y val="8.1098780767492065E-2"/>
          <c:w val="0.17692937688344562"/>
          <c:h val="0.47522493560485207"/>
        </c:manualLayout>
      </c:layout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5668975405852045"/>
          <c:y val="5.2837606678977862E-2"/>
          <c:w val="0.64908841255954552"/>
          <c:h val="0.8143808984697618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0"/>
              <c:layout>
                <c:manualLayout>
                  <c:x val="-1.929824561403521E-2"/>
                  <c:y val="-7.8611193986429413E-3"/>
                </c:manualLayout>
              </c:layout>
              <c:showVal val="1"/>
            </c:dLbl>
            <c:dLbl>
              <c:idx val="1"/>
              <c:layout>
                <c:manualLayout>
                  <c:x val="-8.5091747217209524E-2"/>
                  <c:y val="2.244826624704321E-2"/>
                </c:manualLayout>
              </c:layout>
              <c:showVal val="1"/>
            </c:dLbl>
            <c:dLbl>
              <c:idx val="2"/>
              <c:layout>
                <c:manualLayout>
                  <c:x val="-2.2392565057160401E-2"/>
                  <c:y val="-8.4180998426413231E-3"/>
                </c:manualLayout>
              </c:layout>
              <c:showVal val="1"/>
            </c:dLbl>
            <c:showVal val="1"/>
          </c:dLbls>
          <c:cat>
            <c:strRef>
              <c:f>Arkusz1!$A$2:$A$4</c:f>
              <c:strCache>
                <c:ptCount val="3"/>
                <c:pt idx="0">
                  <c:v>Powyżej</c:v>
                </c:pt>
                <c:pt idx="1">
                  <c:v>Zgodnie </c:v>
                </c:pt>
                <c:pt idx="2">
                  <c:v>Poniżej moich oczekiwań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0.127</c:v>
                </c:pt>
                <c:pt idx="1">
                  <c:v>0.80500000000000005</c:v>
                </c:pt>
                <c:pt idx="2">
                  <c:v>6.8000000000000019E-2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3.5606059181257296E-2"/>
                  <c:y val="-3.1551303347222186E-3"/>
                </c:manualLayout>
              </c:layout>
              <c:showVal val="1"/>
            </c:dLbl>
            <c:dLbl>
              <c:idx val="1"/>
              <c:layout>
                <c:manualLayout>
                  <c:x val="3.0864197530864296E-2"/>
                  <c:y val="8.6799286559984534E-3"/>
                </c:manualLayout>
              </c:layout>
              <c:showVal val="1"/>
            </c:dLbl>
            <c:dLbl>
              <c:idx val="2"/>
              <c:layout>
                <c:manualLayout>
                  <c:x val="3.2842428750501931E-2"/>
                  <c:y val="5.6120665617607896E-3"/>
                </c:manualLayout>
              </c:layout>
              <c:showVal val="1"/>
            </c:dLbl>
            <c:showVal val="1"/>
          </c:dLbls>
          <c:cat>
            <c:strRef>
              <c:f>Arkusz1!$A$2:$A$4</c:f>
              <c:strCache>
                <c:ptCount val="3"/>
                <c:pt idx="0">
                  <c:v>Powyżej</c:v>
                </c:pt>
                <c:pt idx="1">
                  <c:v>Zgodnie </c:v>
                </c:pt>
                <c:pt idx="2">
                  <c:v>Poniżej moich oczekiwań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0.17</c:v>
                </c:pt>
                <c:pt idx="1">
                  <c:v>0.74100000000000066</c:v>
                </c:pt>
                <c:pt idx="2">
                  <c:v>8.9000000000000065E-2</c:v>
                </c:pt>
              </c:numCache>
            </c:numRef>
          </c:val>
        </c:ser>
        <c:axId val="88669184"/>
        <c:axId val="88572672"/>
      </c:barChart>
      <c:catAx>
        <c:axId val="8866918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aseline="0"/>
            </a:pPr>
            <a:endParaRPr lang="pl-PL"/>
          </a:p>
        </c:txPr>
        <c:crossAx val="88572672"/>
        <c:crosses val="autoZero"/>
        <c:auto val="1"/>
        <c:lblAlgn val="ctr"/>
        <c:lblOffset val="100"/>
      </c:catAx>
      <c:valAx>
        <c:axId val="88572672"/>
        <c:scaling>
          <c:orientation val="minMax"/>
        </c:scaling>
        <c:axPos val="l"/>
        <c:majorGridlines/>
        <c:numFmt formatCode="0.00%" sourceLinked="1"/>
        <c:tickLblPos val="nextTo"/>
        <c:crossAx val="8866918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0580331972392338"/>
          <c:y val="6.5376598389469465E-2"/>
          <c:w val="0.18367053076698742"/>
          <c:h val="0.65043144418799803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0845007120421017"/>
          <c:y val="0.10130833849751035"/>
          <c:w val="0.54987551888174069"/>
          <c:h val="0.7308384936769259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numFmt formatCode="0.0%" sourceLinked="0"/>
            <c:showVal val="1"/>
            <c:showLeaderLines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0.78800000000000003</c:v>
                </c:pt>
                <c:pt idx="1">
                  <c:v>0.19500000000000001</c:v>
                </c:pt>
                <c:pt idx="2">
                  <c:v>8.0000000000000123E-3</c:v>
                </c:pt>
                <c:pt idx="3">
                  <c:v>8.0000000000000123E-3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3.2438062437507159E-2"/>
          <c:y val="0.7622739289781636"/>
          <c:w val="0.94832165112967692"/>
          <c:h val="0.2377260710218367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9116321009918838"/>
          <c:y val="1.9866711239133174E-2"/>
          <c:w val="0.59339945897204649"/>
          <c:h val="0.84263768837703712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0.81299999999999994</c:v>
                </c:pt>
                <c:pt idx="1">
                  <c:v>0.18800000000000017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4.8764652840397202E-2"/>
          <c:y val="0.8010204679092604"/>
          <c:w val="0.95123534715960323"/>
          <c:h val="0.192290568880037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5668975405852045"/>
          <c:y val="5.2837606678977862E-2"/>
          <c:w val="0.67552238261884101"/>
          <c:h val="0.8143808984697618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0.87700000000000078</c:v>
                </c:pt>
                <c:pt idx="1">
                  <c:v>0.12300000000000008</c:v>
                </c:pt>
                <c:pt idx="2">
                  <c:v>0.113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9.2592592592593781E-2"/>
                  <c:y val="5.7866191039990529E-2"/>
                </c:manualLayout>
              </c:layout>
              <c:showVal val="1"/>
            </c:dLbl>
            <c:dLbl>
              <c:idx val="1"/>
              <c:layout>
                <c:manualLayout>
                  <c:x val="3.0864197530864296E-2"/>
                  <c:y val="-1.1573238207997981E-2"/>
                </c:manualLayout>
              </c:layout>
              <c:showVal val="1"/>
            </c:dLbl>
            <c:dLbl>
              <c:idx val="2"/>
              <c:layout>
                <c:manualLayout>
                  <c:x val="4.4753086419753133E-2"/>
                  <c:y val="2.8933095519995213E-3"/>
                </c:manualLayout>
              </c:layout>
              <c:showVal val="1"/>
            </c:dLbl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0.79590000000000005</c:v>
                </c:pt>
                <c:pt idx="1">
                  <c:v>0</c:v>
                </c:pt>
                <c:pt idx="2">
                  <c:v>0.20500000000000004</c:v>
                </c:pt>
              </c:numCache>
            </c:numRef>
          </c:val>
        </c:ser>
        <c:axId val="88959616"/>
        <c:axId val="88969600"/>
      </c:barChart>
      <c:catAx>
        <c:axId val="88959616"/>
        <c:scaling>
          <c:orientation val="minMax"/>
        </c:scaling>
        <c:axPos val="b"/>
        <c:tickLblPos val="nextTo"/>
        <c:crossAx val="88969600"/>
        <c:crosses val="autoZero"/>
        <c:auto val="1"/>
        <c:lblAlgn val="ctr"/>
        <c:lblOffset val="100"/>
      </c:catAx>
      <c:valAx>
        <c:axId val="88969600"/>
        <c:scaling>
          <c:orientation val="minMax"/>
        </c:scaling>
        <c:axPos val="l"/>
        <c:majorGridlines/>
        <c:numFmt formatCode="0.00%" sourceLinked="1"/>
        <c:tickLblPos val="nextTo"/>
        <c:crossAx val="8895961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1413738213278908"/>
          <c:y val="0"/>
          <c:w val="0.18318229318557439"/>
          <c:h val="0.43067838395461777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3912802566345867"/>
          <c:y val="5.2837606678977862E-2"/>
          <c:w val="0.65913349372995045"/>
          <c:h val="0.72726041447100165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txPr>
              <a:bodyPr/>
              <a:lstStyle/>
              <a:p>
                <a:pPr>
                  <a:defRPr sz="16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Dostatecznie</c:v>
                </c:pt>
                <c:pt idx="3">
                  <c:v>Źle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0.69099999999999995</c:v>
                </c:pt>
                <c:pt idx="1">
                  <c:v>0.25700000000000001</c:v>
                </c:pt>
                <c:pt idx="2">
                  <c:v>3.6999999999999998E-2</c:v>
                </c:pt>
                <c:pt idx="3">
                  <c:v>1.4999999999999998E-2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4.9382716049383359E-2"/>
                  <c:y val="-5.7866191039990609E-3"/>
                </c:manualLayout>
              </c:layout>
              <c:showVal val="1"/>
            </c:dLbl>
            <c:dLbl>
              <c:idx val="1"/>
              <c:layout>
                <c:manualLayout>
                  <c:x val="4.1666545154077965E-2"/>
                  <c:y val="3.3585125107104312E-2"/>
                </c:manualLayout>
              </c:layout>
              <c:showVal val="1"/>
            </c:dLbl>
            <c:dLbl>
              <c:idx val="2"/>
              <c:layout>
                <c:manualLayout>
                  <c:x val="2.7777777777778179E-2"/>
                  <c:y val="-2.3146476415996053E-2"/>
                </c:manualLayout>
              </c:layout>
              <c:showVal val="1"/>
            </c:dLbl>
            <c:dLbl>
              <c:idx val="3"/>
              <c:layout>
                <c:manualLayout>
                  <c:x val="3.7037037037037056E-2"/>
                  <c:y val="-2.8933095519994186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Dostatecznie</c:v>
                </c:pt>
                <c:pt idx="3">
                  <c:v>Źle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0.67900000000000105</c:v>
                </c:pt>
                <c:pt idx="1">
                  <c:v>0.30000000000000032</c:v>
                </c:pt>
                <c:pt idx="2">
                  <c:v>2.1000000000000012E-2</c:v>
                </c:pt>
                <c:pt idx="3">
                  <c:v>0</c:v>
                </c:pt>
              </c:numCache>
            </c:numRef>
          </c:val>
        </c:ser>
        <c:axId val="89273856"/>
        <c:axId val="89275392"/>
      </c:barChart>
      <c:catAx>
        <c:axId val="892738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aseline="0"/>
            </a:pPr>
            <a:endParaRPr lang="pl-PL"/>
          </a:p>
        </c:txPr>
        <c:crossAx val="89275392"/>
        <c:crosses val="autoZero"/>
        <c:auto val="1"/>
        <c:lblAlgn val="ctr"/>
        <c:lblOffset val="100"/>
      </c:catAx>
      <c:valAx>
        <c:axId val="89275392"/>
        <c:scaling>
          <c:orientation val="minMax"/>
        </c:scaling>
        <c:axPos val="l"/>
        <c:majorGridlines/>
        <c:numFmt formatCode="0.00%" sourceLinked="1"/>
        <c:tickLblPos val="nextTo"/>
        <c:crossAx val="89273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67468649752293"/>
          <c:y val="8.0685167042940278E-2"/>
          <c:w val="0.1927989209682123"/>
          <c:h val="0.39684159964224347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3408836299323321"/>
          <c:y val="4.6027033310853054E-2"/>
          <c:w val="0.62479432396204015"/>
          <c:h val="0.64997563352826837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</c:v>
                </c:pt>
              </c:strCache>
            </c:strRef>
          </c:tx>
          <c:dLbls>
            <c:dLbl>
              <c:idx val="1"/>
              <c:layout>
                <c:manualLayout>
                  <c:x val="-2.201524132091469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2.825886289521133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Dostatecznie</c:v>
                </c:pt>
                <c:pt idx="3">
                  <c:v>Źle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0.65400000000000102</c:v>
                </c:pt>
                <c:pt idx="1">
                  <c:v>0.31600000000000045</c:v>
                </c:pt>
                <c:pt idx="2">
                  <c:v>2.1999999999999999E-2</c:v>
                </c:pt>
                <c:pt idx="3">
                  <c:v>7.0000000000000071E-3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3.0864197530864296E-2"/>
                  <c:y val="-2.8933095519995213E-3"/>
                </c:manualLayout>
              </c:layout>
              <c:showVal val="1"/>
            </c:dLbl>
            <c:dLbl>
              <c:idx val="1"/>
              <c:layout>
                <c:manualLayout>
                  <c:x val="5.9271803556308213E-2"/>
                  <c:y val="5.6219955716920796E-2"/>
                </c:manualLayout>
              </c:layout>
              <c:showVal val="1"/>
            </c:dLbl>
            <c:dLbl>
              <c:idx val="2"/>
              <c:layout>
                <c:manualLayout>
                  <c:x val="1.9133463576281481E-2"/>
                  <c:y val="-9.5777940990795733E-3"/>
                </c:manualLayout>
              </c:layout>
              <c:showVal val="1"/>
            </c:dLbl>
            <c:dLbl>
              <c:idx val="3"/>
              <c:layout>
                <c:manualLayout>
                  <c:x val="2.4691358024691412E-2"/>
                  <c:y val="-1.73598573119970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Dostatecznie</c:v>
                </c:pt>
                <c:pt idx="3">
                  <c:v>Źle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0.62900000000000089</c:v>
                </c:pt>
                <c:pt idx="1">
                  <c:v>0.33600000000000052</c:v>
                </c:pt>
                <c:pt idx="2">
                  <c:v>2.9000000000000001E-2</c:v>
                </c:pt>
                <c:pt idx="3">
                  <c:v>7.0000000000000071E-3</c:v>
                </c:pt>
              </c:numCache>
            </c:numRef>
          </c:val>
        </c:ser>
        <c:axId val="89420544"/>
        <c:axId val="89422080"/>
      </c:barChart>
      <c:catAx>
        <c:axId val="894205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aseline="0"/>
            </a:pPr>
            <a:endParaRPr lang="pl-PL"/>
          </a:p>
        </c:txPr>
        <c:crossAx val="89422080"/>
        <c:crosses val="autoZero"/>
        <c:auto val="1"/>
        <c:lblAlgn val="ctr"/>
        <c:lblOffset val="100"/>
      </c:catAx>
      <c:valAx>
        <c:axId val="89422080"/>
        <c:scaling>
          <c:orientation val="minMax"/>
        </c:scaling>
        <c:axPos val="l"/>
        <c:majorGridlines/>
        <c:numFmt formatCode="0.00%" sourceLinked="1"/>
        <c:tickLblPos val="nextTo"/>
        <c:crossAx val="8942054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4366898464533593"/>
          <c:y val="5.5114610952517795E-2"/>
          <c:w val="0.24580463640182199"/>
          <c:h val="0.30520314631585138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  <c:txPr>
        <a:bodyPr/>
        <a:lstStyle/>
        <a:p>
          <a:pPr>
            <a:defRPr baseline="0">
              <a:latin typeface="Times New Roman" pitchFamily="18" charset="0"/>
            </a:defRPr>
          </a:pPr>
          <a:endParaRPr lang="pl-PL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7279488102854468E-2"/>
          <c:y val="9.7737652738213068E-2"/>
          <c:w val="0.62882931589976665"/>
          <c:h val="0.8162961120097536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dLbl>
              <c:idx val="0"/>
              <c:layout>
                <c:manualLayout>
                  <c:x val="-0.24465935777250838"/>
                  <c:y val="-6.0860197045358236E-2"/>
                </c:manualLayout>
              </c:layout>
              <c:showVal val="1"/>
            </c:dLbl>
            <c:dLbl>
              <c:idx val="1"/>
              <c:layout>
                <c:manualLayout>
                  <c:x val="3.2362304571522796E-2"/>
                  <c:y val="2.0527344125438048E-2"/>
                </c:manualLayout>
              </c:layout>
              <c:showVal val="1"/>
            </c:dLbl>
            <c:dLbl>
              <c:idx val="3"/>
              <c:delete val="1"/>
            </c:dLbl>
            <c:showVal val="1"/>
            <c:showLeaderLines val="1"/>
          </c:dLbls>
          <c:cat>
            <c:strRef>
              <c:f>Arkusz1!$A$2:$A$5</c:f>
              <c:strCache>
                <c:ptCount val="3"/>
                <c:pt idx="0">
                  <c:v>bardzo dobra</c:v>
                </c:pt>
                <c:pt idx="1">
                  <c:v>dobra</c:v>
                </c:pt>
                <c:pt idx="2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0.66400000000000126</c:v>
                </c:pt>
                <c:pt idx="1">
                  <c:v>0.32000000000000056</c:v>
                </c:pt>
                <c:pt idx="2">
                  <c:v>1.6000000000000021E-2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8.4894302931859025E-2"/>
          <c:y val="0.7161384218121094"/>
          <c:w val="0.89686059786460459"/>
          <c:h val="0.25534145992797552"/>
        </c:manualLayout>
      </c:layout>
    </c:legend>
    <c:plotVisOnly val="1"/>
    <c:dispBlanksAs val="zero"/>
  </c:chart>
  <c:spPr>
    <a:ln>
      <a:noFill/>
    </a:ln>
  </c:spPr>
  <c:txPr>
    <a:bodyPr/>
    <a:lstStyle/>
    <a:p>
      <a:pPr>
        <a:defRPr sz="1800"/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7792155697518938"/>
          <c:y val="0.22120313869184074"/>
          <c:w val="0.61669167533303937"/>
          <c:h val="0.70966680674738325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0.0%</c:formatCode>
                <c:ptCount val="2"/>
                <c:pt idx="0">
                  <c:v>0.94899999999999995</c:v>
                </c:pt>
                <c:pt idx="1">
                  <c:v>5.1000000000000004E-2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4.2182004075459925E-2"/>
          <c:y val="0.86576359550442661"/>
          <c:w val="0.93617687780010383"/>
          <c:h val="0.11050686892491167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</a:t>
            </a:r>
            <a:r>
              <a:rPr lang="pl-PL" baseline="0" dirty="0" smtClean="0"/>
              <a:t> </a:t>
            </a:r>
            <a:r>
              <a:rPr lang="en-US" dirty="0" err="1" smtClean="0"/>
              <a:t>półrocze</a:t>
            </a:r>
            <a:r>
              <a:rPr lang="en-US" dirty="0" smtClean="0"/>
              <a:t> 201</a:t>
            </a:r>
            <a:r>
              <a:rPr lang="pl-PL" dirty="0" smtClean="0"/>
              <a:t>5</a:t>
            </a:r>
            <a:endParaRPr lang="en-US" dirty="0"/>
          </a:p>
        </c:rich>
      </c:tx>
      <c:layout>
        <c:manualLayout>
          <c:xMode val="edge"/>
          <c:yMode val="edge"/>
          <c:x val="0.20934666447317821"/>
          <c:y val="7.4823336127635837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9038162426397029"/>
          <c:y val="0.21363724737655421"/>
          <c:w val="0.59639714177057246"/>
          <c:h val="0.71754884979110067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dLbl>
              <c:idx val="0"/>
              <c:layout>
                <c:manualLayout>
                  <c:x val="-4.709506101886133E-2"/>
                  <c:y val="-0.20313801938673481"/>
                </c:manualLayout>
              </c:layout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Arkusz1!$A$2:$A$5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0.95000000000000062</c:v>
                </c:pt>
                <c:pt idx="1">
                  <c:v>0.05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3956703563542544"/>
          <c:y val="0.85899548487668065"/>
          <c:w val="0.83879184624014735"/>
          <c:h val="0.11111005027219199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0.93100000000000005</c:v>
                </c:pt>
                <c:pt idx="1">
                  <c:v>6.9000000000000034E-2</c:v>
                </c:pt>
              </c:numCache>
            </c:numRef>
          </c:val>
        </c:ser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dLbl>
              <c:idx val="0"/>
              <c:layout>
                <c:manualLayout>
                  <c:x val="-2.9881889763779611E-2"/>
                  <c:y val="9.3275992210016083E-3"/>
                </c:manualLayout>
              </c:layout>
              <c:showVal val="1"/>
            </c:dLbl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0.92</c:v>
                </c:pt>
                <c:pt idx="1">
                  <c:v>8.0000000000000043E-2</c:v>
                </c:pt>
              </c:numCache>
            </c:numRef>
          </c:val>
        </c:ser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Arkusz1!$A$2:$A$4</c:f>
              <c:strCache>
                <c:ptCount val="3"/>
                <c:pt idx="0">
                  <c:v>Powyżej oczekiwań </c:v>
                </c:pt>
                <c:pt idx="1">
                  <c:v>Zgodnie z oczekiwaniami</c:v>
                </c:pt>
                <c:pt idx="2">
                  <c:v>Poniżej oczekiwań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0.21600000000000016</c:v>
                </c:pt>
                <c:pt idx="1">
                  <c:v>0.70600000000000063</c:v>
                </c:pt>
                <c:pt idx="2">
                  <c:v>7.8000000000000014E-2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Arkusz1!$A$2:$A$4</c:f>
              <c:strCache>
                <c:ptCount val="3"/>
                <c:pt idx="0">
                  <c:v>Powyżej oczekiwań</c:v>
                </c:pt>
                <c:pt idx="1">
                  <c:v>Zgodnie z oczekiwaniami</c:v>
                </c:pt>
                <c:pt idx="2">
                  <c:v>Poniżej oczekiwań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0.21000000000000021</c:v>
                </c:pt>
                <c:pt idx="1">
                  <c:v>0.64000000000000112</c:v>
                </c:pt>
                <c:pt idx="2">
                  <c:v>0.15000000000000024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0.77500000000000091</c:v>
                </c:pt>
                <c:pt idx="1">
                  <c:v>0.17600000000000016</c:v>
                </c:pt>
                <c:pt idx="2" formatCode="0.0%">
                  <c:v>4.900000000000005E-2</c:v>
                </c:pt>
                <c:pt idx="3" formatCode="0.0%">
                  <c:v>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dLbl>
              <c:idx val="0"/>
              <c:layout>
                <c:manualLayout>
                  <c:x val="-0.30166356037068748"/>
                  <c:y val="9.1859366030912576E-2"/>
                </c:manualLayout>
              </c:layout>
              <c:showVal val="1"/>
            </c:dLbl>
            <c:showVal val="1"/>
            <c:showLeaderLines val="1"/>
          </c:dLbls>
          <c:cat>
            <c:strRef>
              <c:f>Arkusz1!$A$2:$A$5</c:f>
              <c:strCache>
                <c:ptCount val="4"/>
                <c:pt idx="0">
                  <c:v>Bardzo dobra</c:v>
                </c:pt>
                <c:pt idx="1">
                  <c:v>Dobra</c:v>
                </c:pt>
                <c:pt idx="2">
                  <c:v>Średnia</c:v>
                </c:pt>
                <c:pt idx="3">
                  <c:v>Zła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0.76000000000000112</c:v>
                </c:pt>
                <c:pt idx="1">
                  <c:v>0.21000000000000021</c:v>
                </c:pt>
                <c:pt idx="2">
                  <c:v>2.0000000000000011E-2</c:v>
                </c:pt>
                <c:pt idx="3" formatCode="0%">
                  <c:v>1.0000000000000005E-2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8.5294665941072614E-2"/>
          <c:y val="0.11920532643628412"/>
          <c:w val="0.66801028699259446"/>
          <c:h val="0.69943462543029444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0.98</c:v>
                </c:pt>
                <c:pt idx="1">
                  <c:v>2.0000000000000011E-2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20930950718626529"/>
          <c:y val="0.77871689456109006"/>
          <c:w val="0.67001743376614864"/>
          <c:h val="0.1452210781344644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0.99</c:v>
                </c:pt>
                <c:pt idx="1">
                  <c:v>1.0000000000000005E-2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48996758876777996"/>
          <c:y val="0.77871689456109006"/>
          <c:w val="0.49268510565351431"/>
          <c:h val="0.1397751965823887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20596518364925051"/>
          <c:y val="3.8194392367620712E-2"/>
          <c:w val="0.75778167441178834"/>
          <c:h val="0.8020174561513147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Tak</c:v>
                </c:pt>
              </c:strCache>
            </c:strRef>
          </c:tx>
          <c:dLbls>
            <c:showVal val="1"/>
          </c:dLbls>
          <c:cat>
            <c:strRef>
              <c:f>Arkusz1!$A$2:$A$3</c:f>
              <c:strCache>
                <c:ptCount val="2"/>
                <c:pt idx="0">
                  <c:v>II półrocze 2015</c:v>
                </c:pt>
                <c:pt idx="1">
                  <c:v>I półrocze 2015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0.80700000000000005</c:v>
                </c:pt>
                <c:pt idx="1">
                  <c:v>0.8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Nie</c:v>
                </c:pt>
              </c:strCache>
            </c:strRef>
          </c:tx>
          <c:dLbls>
            <c:showVal val="1"/>
          </c:dLbls>
          <c:cat>
            <c:strRef>
              <c:f>Arkusz1!$A$2:$A$3</c:f>
              <c:strCache>
                <c:ptCount val="2"/>
                <c:pt idx="0">
                  <c:v>II półrocze 2015</c:v>
                </c:pt>
                <c:pt idx="1">
                  <c:v>I półrocze 2015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0.193</c:v>
                </c:pt>
                <c:pt idx="1">
                  <c:v>0.2</c:v>
                </c:pt>
              </c:numCache>
            </c:numRef>
          </c:val>
        </c:ser>
        <c:axId val="85875712"/>
        <c:axId val="86487808"/>
      </c:barChart>
      <c:catAx>
        <c:axId val="85875712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pl-PL"/>
          </a:p>
        </c:txPr>
        <c:crossAx val="86487808"/>
        <c:crosses val="autoZero"/>
        <c:auto val="1"/>
        <c:lblAlgn val="ctr"/>
        <c:lblOffset val="100"/>
      </c:catAx>
      <c:valAx>
        <c:axId val="86487808"/>
        <c:scaling>
          <c:orientation val="minMax"/>
        </c:scaling>
        <c:axPos val="l"/>
        <c:majorGridlines/>
        <c:numFmt formatCode="0.00%" sourceLinked="1"/>
        <c:tickLblPos val="nextTo"/>
        <c:crossAx val="85875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62614221833399"/>
          <c:y val="3.1618250440458844E-2"/>
          <c:w val="0.12207507047730178"/>
          <c:h val="0.351300342336061"/>
        </c:manualLayout>
      </c:layout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2375952582557156"/>
          <c:y val="4.9567668269031598E-2"/>
          <c:w val="0.64454879422883504"/>
          <c:h val="0.55292073683355425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0"/>
              <c:layout>
                <c:manualLayout>
                  <c:x val="-3.0482641828958552E-2"/>
                  <c:y val="-5.2647549940553874E-3"/>
                </c:manualLayout>
              </c:layout>
              <c:tx>
                <c:rich>
                  <a:bodyPr/>
                  <a:lstStyle/>
                  <a:p>
                    <a:r>
                      <a:rPr lang="en-US" sz="1400" baseline="0" dirty="0" smtClean="0"/>
                      <a:t>9</a:t>
                    </a:r>
                    <a:r>
                      <a:rPr lang="pl-PL" sz="1400" baseline="0" dirty="0" smtClean="0"/>
                      <a:t>5</a:t>
                    </a:r>
                    <a:r>
                      <a:rPr lang="pl-PL" dirty="0" smtClean="0"/>
                      <a:t>,80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3.0482641828958552E-2"/>
                  <c:y val="-1.579426498216616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Inf. niezrozumiała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 formatCode="0.0%">
                  <c:v>0.95800000000000063</c:v>
                </c:pt>
                <c:pt idx="1">
                  <c:v>2.9000000000000001E-2</c:v>
                </c:pt>
                <c:pt idx="2">
                  <c:v>1.2999999999999998E-2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2.3708721422523286E-2"/>
                  <c:y val="2.6323774970276992E-2"/>
                </c:manualLayout>
              </c:layout>
              <c:showVal val="1"/>
            </c:dLbl>
            <c:dLbl>
              <c:idx val="1"/>
              <c:layout>
                <c:manualLayout>
                  <c:x val="-5.0804403048264318E-3"/>
                  <c:y val="-1.579426498216616E-2"/>
                </c:manualLayout>
              </c:layout>
              <c:showVal val="1"/>
            </c:dLbl>
            <c:dLbl>
              <c:idx val="2"/>
              <c:layout>
                <c:manualLayout>
                  <c:x val="3.7256562235393732E-2"/>
                  <c:y val="1.579426498216616E-2"/>
                </c:manualLayout>
              </c:layout>
              <c:showVal val="1"/>
            </c:dLbl>
            <c:numFmt formatCode="0.00%" sourceLinked="0"/>
            <c:txPr>
              <a:bodyPr/>
              <a:lstStyle/>
              <a:p>
                <a:pPr>
                  <a:defRPr sz="1400" b="0" baseline="0"/>
                </a:pPr>
                <a:endParaRPr lang="pl-PL"/>
              </a:p>
            </c:txPr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Inf. niezrozumiała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0.89100000000000001</c:v>
                </c:pt>
                <c:pt idx="1">
                  <c:v>6.7000000000000004E-2</c:v>
                </c:pt>
                <c:pt idx="2">
                  <c:v>4.3000000000000003E-2</c:v>
                </c:pt>
              </c:numCache>
            </c:numRef>
          </c:val>
        </c:ser>
        <c:axId val="85673856"/>
        <c:axId val="85684224"/>
      </c:barChart>
      <c:catAx>
        <c:axId val="85673856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pl-PL"/>
          </a:p>
        </c:txPr>
        <c:crossAx val="85684224"/>
        <c:crosses val="autoZero"/>
        <c:auto val="1"/>
        <c:lblAlgn val="ctr"/>
        <c:lblOffset val="100"/>
      </c:catAx>
      <c:valAx>
        <c:axId val="85684224"/>
        <c:scaling>
          <c:orientation val="minMax"/>
        </c:scaling>
        <c:axPos val="l"/>
        <c:majorGridlines/>
        <c:numFmt formatCode="0.0%" sourceLinked="1"/>
        <c:tickLblPos val="nextTo"/>
        <c:crossAx val="8567385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2462746771386863"/>
          <c:y val="0.11918389664829949"/>
          <c:w val="0.16521165167647894"/>
          <c:h val="0.53788011945604719"/>
        </c:manualLayout>
      </c:layout>
      <c:txPr>
        <a:bodyPr/>
        <a:lstStyle/>
        <a:p>
          <a:pPr>
            <a:defRPr baseline="0">
              <a:latin typeface="Times New Roman" pitchFamily="18" charset="0"/>
            </a:defRPr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6749222319432358"/>
          <c:y val="3.8807440274575986E-2"/>
          <c:w val="0.76778045105473414"/>
          <c:h val="0.77471507165954012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1"/>
              <c:layout>
                <c:manualLayout>
                  <c:x val="-2.1604938271605163E-2"/>
                  <c:y val="-2.3146476415995945E-2"/>
                </c:manualLayout>
              </c:layout>
              <c:showVal val="1"/>
            </c:dLbl>
            <c:dLbl>
              <c:idx val="2"/>
              <c:layout>
                <c:manualLayout>
                  <c:x val="-1.5432098765432195E-2"/>
                  <c:y val="-2.0253166863996454E-2"/>
                </c:manualLayout>
              </c:layout>
              <c:showVal val="1"/>
            </c:dLbl>
            <c:dLbl>
              <c:idx val="3"/>
              <c:layout>
                <c:manualLayout>
                  <c:x val="1.2345557499757008E-2"/>
                  <c:y val="2.8060332808804034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0.78500000000000003</c:v>
                </c:pt>
                <c:pt idx="1">
                  <c:v>0.20100000000000001</c:v>
                </c:pt>
                <c:pt idx="2">
                  <c:v>1.4E-2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pólrocze 2015r.</c:v>
                </c:pt>
              </c:strCache>
            </c:strRef>
          </c:tx>
          <c:dLbls>
            <c:dLbl>
              <c:idx val="0"/>
              <c:layout>
                <c:manualLayout>
                  <c:x val="3.3950617283950602E-2"/>
                  <c:y val="5.7866191039990609E-3"/>
                </c:manualLayout>
              </c:layout>
              <c:showVal val="1"/>
            </c:dLbl>
            <c:dLbl>
              <c:idx val="1"/>
              <c:layout>
                <c:manualLayout>
                  <c:x val="4.6296174783707567E-2"/>
                  <c:y val="-2.3146476415995945E-2"/>
                </c:manualLayout>
              </c:layout>
              <c:showVal val="1"/>
            </c:dLbl>
            <c:dLbl>
              <c:idx val="2"/>
              <c:layout>
                <c:manualLayout>
                  <c:x val="2.7777777777778179E-2"/>
                  <c:y val="-1.7359857311996959E-2"/>
                </c:manualLayout>
              </c:layout>
              <c:showVal val="1"/>
            </c:dLbl>
            <c:dLbl>
              <c:idx val="3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0.79600000000000004</c:v>
                </c:pt>
                <c:pt idx="1">
                  <c:v>0.18200000000000011</c:v>
                </c:pt>
                <c:pt idx="2">
                  <c:v>1.6000000000000014E-2</c:v>
                </c:pt>
                <c:pt idx="3">
                  <c:v>6.0000000000000036E-3</c:v>
                </c:pt>
              </c:numCache>
            </c:numRef>
          </c:val>
        </c:ser>
        <c:axId val="87360640"/>
        <c:axId val="87362176"/>
      </c:barChart>
      <c:catAx>
        <c:axId val="87360640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pl-PL"/>
          </a:p>
        </c:txPr>
        <c:crossAx val="87362176"/>
        <c:crossesAt val="0"/>
        <c:auto val="1"/>
        <c:lblAlgn val="ctr"/>
        <c:lblOffset val="100"/>
      </c:catAx>
      <c:valAx>
        <c:axId val="87362176"/>
        <c:scaling>
          <c:orientation val="minMax"/>
          <c:max val="1"/>
        </c:scaling>
        <c:axPos val="l"/>
        <c:majorGridlines/>
        <c:numFmt formatCode="0.00%" sourceLinked="1"/>
        <c:tickLblPos val="nextTo"/>
        <c:crossAx val="8736064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7818836881500919"/>
          <c:y val="1.7260418889950901E-2"/>
          <c:w val="0.18672402060853505"/>
          <c:h val="0.41237818611822286"/>
        </c:manualLayout>
      </c:layout>
      <c:txPr>
        <a:bodyPr/>
        <a:lstStyle/>
        <a:p>
          <a:pPr>
            <a:defRPr sz="1600" baseline="0">
              <a:latin typeface="Times New Roman" pitchFamily="18" charset="0"/>
            </a:defRPr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5816659759635357"/>
          <c:y val="4.9341626092149003E-2"/>
          <c:w val="0.64757632269650656"/>
          <c:h val="0.75418279640443564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1"/>
              <c:layout>
                <c:manualLayout>
                  <c:x val="-2.1052631578947382E-2"/>
                  <c:y val="2.8824104461690772E-2"/>
                </c:manualLayout>
              </c:layout>
              <c:showVal val="1"/>
            </c:dLbl>
            <c:dLbl>
              <c:idx val="2"/>
              <c:layout>
                <c:manualLayout>
                  <c:x val="-1.9298245614035175E-2"/>
                  <c:y val="-5.2407462657619594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0.72200000000000064</c:v>
                </c:pt>
                <c:pt idx="1">
                  <c:v>0.23900000000000018</c:v>
                </c:pt>
                <c:pt idx="2">
                  <c:v>3.5999999999999997E-2</c:v>
                </c:pt>
                <c:pt idx="3">
                  <c:v>4.0000000000000062E-3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8.0246913580247006E-2"/>
                  <c:y val="4.9186262383991423E-2"/>
                </c:manualLayout>
              </c:layout>
              <c:showVal val="1"/>
            </c:dLbl>
            <c:dLbl>
              <c:idx val="1"/>
              <c:layout>
                <c:manualLayout>
                  <c:x val="3.7736228541656383E-2"/>
                  <c:y val="3.4064850727452731E-2"/>
                </c:manualLayout>
              </c:layout>
              <c:showVal val="1"/>
            </c:dLbl>
            <c:dLbl>
              <c:idx val="2"/>
              <c:layout>
                <c:manualLayout>
                  <c:x val="2.0061728395061731E-2"/>
                  <c:y val="-1.0608679138298469E-16"/>
                </c:manualLayout>
              </c:layout>
              <c:showVal val="1"/>
            </c:dLbl>
            <c:dLbl>
              <c:idx val="3"/>
              <c:layout>
                <c:manualLayout>
                  <c:x val="5.2631578947368432E-2"/>
                  <c:y val="1.8342611930166945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0.72500000000000064</c:v>
                </c:pt>
                <c:pt idx="1">
                  <c:v>0.22900000000000001</c:v>
                </c:pt>
                <c:pt idx="2">
                  <c:v>4.0000000000000022E-2</c:v>
                </c:pt>
                <c:pt idx="3">
                  <c:v>6.0000000000000071E-3</c:v>
                </c:pt>
              </c:numCache>
            </c:numRef>
          </c:val>
        </c:ser>
        <c:axId val="87457792"/>
        <c:axId val="87459328"/>
      </c:barChart>
      <c:catAx>
        <c:axId val="87457792"/>
        <c:scaling>
          <c:orientation val="minMax"/>
        </c:scaling>
        <c:axPos val="b"/>
        <c:tickLblPos val="nextTo"/>
        <c:crossAx val="87459328"/>
        <c:crosses val="autoZero"/>
        <c:auto val="1"/>
        <c:lblAlgn val="ctr"/>
        <c:lblOffset val="100"/>
      </c:catAx>
      <c:valAx>
        <c:axId val="87459328"/>
        <c:scaling>
          <c:orientation val="minMax"/>
        </c:scaling>
        <c:axPos val="l"/>
        <c:majorGridlines/>
        <c:numFmt formatCode="0.00%" sourceLinked="1"/>
        <c:tickLblPos val="nextTo"/>
        <c:crossAx val="87457792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9513150987705017"/>
          <c:y val="2.9142675809499356E-2"/>
          <c:w val="0.19434217433347148"/>
          <c:h val="0.47528823072818727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</c:v>
                </c:pt>
              </c:strCache>
            </c:strRef>
          </c:tx>
          <c:dLbls>
            <c:dLbl>
              <c:idx val="2"/>
              <c:layout>
                <c:manualLayout>
                  <c:x val="0"/>
                  <c:y val="1.57222387972859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 Nie mam zdania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0.64700000000000091</c:v>
                </c:pt>
                <c:pt idx="1">
                  <c:v>0.14600000000000019</c:v>
                </c:pt>
                <c:pt idx="2">
                  <c:v>0.20800000000000018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8.1790123456790167E-2"/>
                  <c:y val="5.4972881487990413E-2"/>
                </c:manualLayout>
              </c:layout>
              <c:showVal val="1"/>
            </c:dLbl>
            <c:dLbl>
              <c:idx val="1"/>
              <c:layout>
                <c:manualLayout>
                  <c:x val="2.2437277897418013E-2"/>
                  <c:y val="2.6702912135983012E-2"/>
                </c:manualLayout>
              </c:layout>
              <c:showVal val="1"/>
            </c:dLbl>
            <c:dLbl>
              <c:idx val="2"/>
              <c:layout>
                <c:manualLayout>
                  <c:x val="5.2879483814523398E-2"/>
                  <c:y val="2.78161858186172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showVal val="1"/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 Nie mam zdania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0.59899999999999998</c:v>
                </c:pt>
                <c:pt idx="1">
                  <c:v>0.22700000000000001</c:v>
                </c:pt>
                <c:pt idx="2">
                  <c:v>0.17400000000000004</c:v>
                </c:pt>
              </c:numCache>
            </c:numRef>
          </c:val>
        </c:ser>
        <c:axId val="87624320"/>
        <c:axId val="87630208"/>
      </c:barChart>
      <c:catAx>
        <c:axId val="87624320"/>
        <c:scaling>
          <c:orientation val="minMax"/>
        </c:scaling>
        <c:axPos val="b"/>
        <c:tickLblPos val="nextTo"/>
        <c:crossAx val="87630208"/>
        <c:crosses val="autoZero"/>
        <c:auto val="1"/>
        <c:lblAlgn val="ctr"/>
        <c:lblOffset val="100"/>
      </c:catAx>
      <c:valAx>
        <c:axId val="87630208"/>
        <c:scaling>
          <c:orientation val="minMax"/>
        </c:scaling>
        <c:axPos val="l"/>
        <c:majorGridlines/>
        <c:numFmt formatCode="0.00%" sourceLinked="1"/>
        <c:tickLblPos val="nextTo"/>
        <c:crossAx val="8762432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8593285214348441"/>
          <c:y val="9.6820963145514971E-2"/>
          <c:w val="0.20212756391562167"/>
          <c:h val="0.63558222539208242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3912802566345867"/>
          <c:y val="5.2837606678977862E-2"/>
          <c:w val="0.68536806163118502"/>
          <c:h val="0.73676601792061003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0.40500000000000008</c:v>
                </c:pt>
                <c:pt idx="1">
                  <c:v>0.38500000000000045</c:v>
                </c:pt>
                <c:pt idx="2">
                  <c:v>0.16600000000000001</c:v>
                </c:pt>
                <c:pt idx="3">
                  <c:v>4.5000000000000012E-2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dLbl>
              <c:idx val="0"/>
              <c:layout>
                <c:manualLayout>
                  <c:x val="2.9824561403508771E-2"/>
                  <c:y val="1.0481492531523914E-2"/>
                </c:manualLayout>
              </c:layout>
              <c:showVal val="1"/>
            </c:dLbl>
            <c:dLbl>
              <c:idx val="1"/>
              <c:layout>
                <c:manualLayout>
                  <c:x val="4.6296296296296523E-2"/>
                  <c:y val="2.8933095519995164E-2"/>
                </c:manualLayout>
              </c:layout>
              <c:showVal val="1"/>
            </c:dLbl>
            <c:dLbl>
              <c:idx val="2"/>
              <c:layout>
                <c:manualLayout>
                  <c:x val="3.0864197530864296E-2"/>
                  <c:y val="0"/>
                </c:manualLayout>
              </c:layout>
              <c:showVal val="1"/>
            </c:dLbl>
            <c:numFmt formatCode="0.0%" sourceLinked="0"/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Bardzo dobrze</c:v>
                </c:pt>
                <c:pt idx="1">
                  <c:v>Dobrze</c:v>
                </c:pt>
                <c:pt idx="2">
                  <c:v>Średnio</c:v>
                </c:pt>
                <c:pt idx="3">
                  <c:v>Źle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0.46700000000000008</c:v>
                </c:pt>
                <c:pt idx="1">
                  <c:v>0.35400000000000031</c:v>
                </c:pt>
                <c:pt idx="2">
                  <c:v>0.15000000000000019</c:v>
                </c:pt>
                <c:pt idx="3">
                  <c:v>2.9000000000000001E-2</c:v>
                </c:pt>
              </c:numCache>
            </c:numRef>
          </c:val>
        </c:ser>
        <c:axId val="87959040"/>
        <c:axId val="87960576"/>
      </c:barChart>
      <c:catAx>
        <c:axId val="87959040"/>
        <c:scaling>
          <c:orientation val="minMax"/>
        </c:scaling>
        <c:axPos val="b"/>
        <c:tickLblPos val="nextTo"/>
        <c:crossAx val="87960576"/>
        <c:crosses val="autoZero"/>
        <c:auto val="1"/>
        <c:lblAlgn val="ctr"/>
        <c:lblOffset val="100"/>
      </c:catAx>
      <c:valAx>
        <c:axId val="87960576"/>
        <c:scaling>
          <c:orientation val="minMax"/>
        </c:scaling>
        <c:axPos val="l"/>
        <c:majorGridlines/>
        <c:numFmt formatCode="0.00%" sourceLinked="1"/>
        <c:tickLblPos val="nextTo"/>
        <c:crossAx val="87959040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83161623894235459"/>
          <c:y val="0.12915154833381218"/>
          <c:w val="0.15785749003596841"/>
          <c:h val="0.66849103019424572"/>
        </c:manualLayout>
      </c:layout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5668975405852045"/>
          <c:y val="5.2837606678977862E-2"/>
          <c:w val="0.63217762710216774"/>
          <c:h val="0.8143808984697618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II półrocze 2015r.</c:v>
                </c:pt>
              </c:strCache>
            </c:strRef>
          </c:tx>
          <c:dLbls>
            <c:numFmt formatCode="0.0%" sourceLinked="0"/>
            <c:showVal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0.89700000000000002</c:v>
                </c:pt>
                <c:pt idx="1">
                  <c:v>0.10299999999999998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I półrocze 2015r.</c:v>
                </c:pt>
              </c:strCache>
            </c:strRef>
          </c:tx>
          <c:dLbls>
            <c:dLbl>
              <c:idx val="0"/>
              <c:layout>
                <c:manualLayout>
                  <c:x val="4.9382716049383359E-2"/>
                  <c:y val="8.6799286559984794E-3"/>
                </c:manualLayout>
              </c:layout>
              <c:showVal val="1"/>
            </c:dLbl>
            <c:dLbl>
              <c:idx val="1"/>
              <c:layout>
                <c:manualLayout>
                  <c:x val="6.4814814814815574E-2"/>
                  <c:y val="1.4466547759997467E-2"/>
                </c:manualLayout>
              </c:layout>
              <c:showVal val="1"/>
            </c:dLbl>
            <c:numFmt formatCode="0.0%" sourceLinked="0"/>
            <c:showVal val="1"/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0.87700000000000089</c:v>
                </c:pt>
                <c:pt idx="1">
                  <c:v>0.1230000000000001</c:v>
                </c:pt>
              </c:numCache>
            </c:numRef>
          </c:val>
        </c:ser>
        <c:axId val="88011136"/>
        <c:axId val="88012672"/>
      </c:barChart>
      <c:catAx>
        <c:axId val="88011136"/>
        <c:scaling>
          <c:orientation val="minMax"/>
        </c:scaling>
        <c:axPos val="b"/>
        <c:tickLblPos val="nextTo"/>
        <c:crossAx val="88012672"/>
        <c:crosses val="autoZero"/>
        <c:auto val="1"/>
        <c:lblAlgn val="ctr"/>
        <c:lblOffset val="100"/>
      </c:catAx>
      <c:valAx>
        <c:axId val="88012672"/>
        <c:scaling>
          <c:orientation val="minMax"/>
        </c:scaling>
        <c:axPos val="l"/>
        <c:majorGridlines/>
        <c:numFmt formatCode="0.00%" sourceLinked="1"/>
        <c:tickLblPos val="nextTo"/>
        <c:crossAx val="8801113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868955963837887"/>
          <c:y val="0.22567066077557166"/>
          <c:w val="0.20192828327014711"/>
          <c:h val="0.49018330246696734"/>
        </c:manualLayout>
      </c:layout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07AF7-4003-4E11-862B-EC2C27A1005E}" type="datetimeFigureOut">
              <a:rPr lang="pl-PL" smtClean="0"/>
              <a:pPr/>
              <a:t>2016-04-08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216AC-DC08-419C-98FD-80CD988EA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64224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DFE697-E48F-4B77-B70E-12FE3B5C9EAB}" type="datetimeFigureOut">
              <a:rPr lang="pl-PL" smtClean="0"/>
              <a:pPr/>
              <a:t>2016-04-08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894C36D-5C10-4FA9-91B4-1F61866ADEB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7" r:id="rId1"/>
    <p:sldLayoutId id="2147484418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7158" y="836712"/>
            <a:ext cx="8491540" cy="424847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Analiza badania zadowolenia Pacjenta                                                 w Specjalistycznym Szpitalu Wojewódzkim w Ciechanowie                                  w II półroczu 2015 roku</a:t>
            </a:r>
            <a:br>
              <a:rPr lang="pl-P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Czy jest Pani/ Pan zadowolony                                           z żywienia w Szpitalu?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621296920"/>
              </p:ext>
            </p:extLst>
          </p:nvPr>
        </p:nvGraphicFramePr>
        <p:xfrm>
          <a:off x="467544" y="126876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Pani/ Pan ocenia czystość sal chorych                         i sanitariatów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937447492"/>
              </p:ext>
            </p:extLst>
          </p:nvPr>
        </p:nvGraphicFramePr>
        <p:xfrm>
          <a:off x="457200" y="1481138"/>
          <a:ext cx="8229600" cy="482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Czy jest Pani/ Pan zadowolony z pobytu                      w Szpitalu?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68351795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dirty="0" smtClean="0"/>
              <a:t>Czy jest Pan/ Pani zadowolony  z obsługi podczas rejestracji do poradni Specjalistycznych?           </a:t>
            </a:r>
            <a:endParaRPr lang="pl-PL" sz="2800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24158283"/>
              </p:ext>
            </p:extLst>
          </p:nvPr>
        </p:nvGraphicFramePr>
        <p:xfrm>
          <a:off x="395536" y="1772816"/>
          <a:ext cx="424847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half" idx="4"/>
          </p:nvPr>
        </p:nvGraphicFramePr>
        <p:xfrm>
          <a:off x="4716016" y="1772816"/>
          <a:ext cx="42484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ocenia Pani/ Pan pracę personelu Pracowni Diagnostycznych?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130144825"/>
              </p:ext>
            </p:extLst>
          </p:nvPr>
        </p:nvGraphicFramePr>
        <p:xfrm>
          <a:off x="179512" y="1481138"/>
          <a:ext cx="8507288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Czy ponownie skorzysta Pani/ Pan z usług </a:t>
            </a:r>
            <a:br>
              <a:rPr lang="pl-PL" sz="2800" dirty="0" smtClean="0"/>
            </a:br>
            <a:r>
              <a:rPr lang="pl-PL" sz="2800" dirty="0" smtClean="0"/>
              <a:t>Poradni Specjalistycznych?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961161332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320040"/>
            <a:ext cx="7488832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Czas oczekiwania na badanie  </a:t>
            </a:r>
            <a:br>
              <a:rPr lang="pl-PL" sz="2800" dirty="0" smtClean="0"/>
            </a:br>
            <a:r>
              <a:rPr lang="pl-PL" sz="2800" dirty="0" smtClean="0"/>
              <a:t>w Zakładzie Diagnostyki Obrazowej był: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179512" y="1481138"/>
          <a:ext cx="8507288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Jak ocenia Pani/ Pan pracę personelu pracowni diagnostycznych w ZDO?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</p:nvPr>
        </p:nvGraphicFramePr>
        <p:xfrm>
          <a:off x="179512" y="1412776"/>
          <a:ext cx="4392488" cy="4781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</p:nvPr>
        </p:nvGraphicFramePr>
        <p:xfrm>
          <a:off x="4644008" y="1412776"/>
          <a:ext cx="429044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Czy ponownie skorzysta Pani/ Pan  z usług Pracowni Zakładu Diagnostyki Obrazowej?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ocenia Pani pracę Położnych w zakresie sprawowania opieki w oddziale Położniczym?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416964357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91680" y="3645024"/>
            <a:ext cx="5688632" cy="2643206"/>
          </a:xfrm>
        </p:spPr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403648" y="285728"/>
            <a:ext cx="7283152" cy="3143272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Badanie satysfakcji pacjentów jest badaniem subiektywnych ocen pacjentów opartych na indywidualnym doświadczeniu, wymaganiach                   i oczekiwaniach. Wynika z ISO i akredytacji.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Dla pacjenta jakość usług medycznych zależy od kwalifikacji lekarzy i pielęgniarek, od przebiegu procesu terapeutycznego oraz od poprawy stanu zdrowia.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 flipV="1">
            <a:off x="8172400" y="6429396"/>
            <a:ext cx="63866" cy="4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645024"/>
            <a:ext cx="576064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38152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dirty="0" smtClean="0"/>
              <a:t>Jak ocenia Pani opiekę lekarską    </a:t>
            </a:r>
            <a:br>
              <a:rPr lang="pl-PL" sz="2800" dirty="0" smtClean="0"/>
            </a:br>
            <a:r>
              <a:rPr lang="pl-PL" sz="2800" dirty="0" smtClean="0"/>
              <a:t>      w oddziale Położniczym?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242873826"/>
              </p:ext>
            </p:extLst>
          </p:nvPr>
        </p:nvGraphicFramePr>
        <p:xfrm>
          <a:off x="395536" y="1412776"/>
          <a:ext cx="853891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l-PL" sz="2400" dirty="0" smtClean="0"/>
              <a:t>Czy w czasie pobytu w oddziale uzyskała Pani każdorazowo pomoc przy dziecku i karmieniu</a:t>
            </a:r>
            <a:br>
              <a:rPr lang="pl-PL" sz="2400" dirty="0" smtClean="0"/>
            </a:br>
            <a:r>
              <a:rPr lang="pl-PL" sz="2400" dirty="0" smtClean="0"/>
              <a:t> kiedy o to prosiła?</a:t>
            </a:r>
            <a:endParaRPr lang="pl-PL" sz="24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617884957"/>
              </p:ext>
            </p:extLst>
          </p:nvPr>
        </p:nvGraphicFramePr>
        <p:xfrm>
          <a:off x="914400" y="1447800"/>
          <a:ext cx="374967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</p:nvPr>
        </p:nvGraphicFramePr>
        <p:xfrm>
          <a:off x="5004048" y="1196752"/>
          <a:ext cx="374441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/>
              <a:t>Czy jest Pani/ Pan zadowolony z obsługi podczas rejestracji w Ciechanowskim Centrum Rehabilitacji?</a:t>
            </a:r>
            <a:endParaRPr lang="pl-PL" sz="24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1"/>
          </p:nvPr>
        </p:nvGraphicFramePr>
        <p:xfrm>
          <a:off x="1331640" y="1844824"/>
          <a:ext cx="3729608" cy="466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2"/>
          </p:nvPr>
        </p:nvGraphicFramePr>
        <p:xfrm>
          <a:off x="5076056" y="1772816"/>
          <a:ext cx="3657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Czas oczekiwania na wizytę/ zabiegi był?</a:t>
            </a:r>
            <a:endParaRPr lang="pl-PL" sz="28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</p:nvPr>
        </p:nvGraphicFramePr>
        <p:xfrm>
          <a:off x="323528" y="1524000"/>
          <a:ext cx="4176464" cy="5073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</p:nvPr>
        </p:nvGraphicFramePr>
        <p:xfrm>
          <a:off x="4644008" y="1524000"/>
          <a:ext cx="4290442" cy="5001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ocenia Pani/ Pan pracę w Ciechanowskim Centrum Rehabilitacji</a:t>
            </a:r>
            <a:endParaRPr lang="pl-PL" sz="28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</p:nvPr>
        </p:nvGraphicFramePr>
        <p:xfrm>
          <a:off x="179512" y="1481138"/>
          <a:ext cx="4248472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</p:nvPr>
        </p:nvGraphicFramePr>
        <p:xfrm>
          <a:off x="4788024" y="1481138"/>
          <a:ext cx="4176464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98080" cy="1296144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Czy ponownie skorzysta Pani / Pan  z usług Ciechanowskiego Centrum Rehabilitacji?</a:t>
            </a:r>
            <a:endParaRPr lang="pl-PL" sz="28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</p:nvPr>
        </p:nvGraphicFramePr>
        <p:xfrm>
          <a:off x="827584" y="1916832"/>
          <a:ext cx="4248472" cy="372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</p:nvPr>
        </p:nvGraphicFramePr>
        <p:xfrm>
          <a:off x="4572000" y="1988839"/>
          <a:ext cx="4392613" cy="3528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/>
              <a:t>Uwagi: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435608" y="1447800"/>
            <a:ext cx="7498080" cy="2845296"/>
          </a:xfrm>
        </p:spPr>
        <p:txBody>
          <a:bodyPr>
            <a:normAutofit lnSpcReduction="10000"/>
          </a:bodyPr>
          <a:lstStyle/>
          <a:p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Od grudnia 2012 roku istnieje możliwość wypełniania ankiet przez pacjentów drogą elektroniczną</a:t>
            </a:r>
          </a:p>
          <a:p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Pacjenci korzystają z tej formy oceny, uwagi dołączane są do analizy miesięcznej danego oddziału a wnioski przekazywane do  komórek organizacyjnych.</a:t>
            </a: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293096"/>
            <a:ext cx="432048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800" dirty="0" smtClean="0"/>
              <a:t>,</a:t>
            </a:r>
            <a:endParaRPr lang="pl-PL" sz="8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712968" cy="5746643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17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Sporządził:                                                                               Zatwierdził:   </a:t>
            </a:r>
          </a:p>
          <a:p>
            <a:pPr>
              <a:buNone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pl-PL" sz="1800" dirty="0" err="1" smtClean="0">
                <a:latin typeface="Times New Roman" pitchFamily="18" charset="0"/>
                <a:cs typeface="Times New Roman" pitchFamily="18" charset="0"/>
              </a:rPr>
              <a:t>Gł.specjalista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1800" dirty="0" err="1" smtClean="0">
                <a:latin typeface="Times New Roman" pitchFamily="18" charset="0"/>
                <a:cs typeface="Times New Roman" pitchFamily="18" charset="0"/>
              </a:rPr>
              <a:t>ds.jakości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i promocji zdrowia                     Z-ca Dyrektora ds. Pielęgniarstwa</a:t>
            </a:r>
          </a:p>
          <a:p>
            <a:pPr>
              <a:buNone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       Katarzyna </a:t>
            </a:r>
            <a:r>
              <a:rPr lang="pl-PL" sz="1800" dirty="0" err="1" smtClean="0">
                <a:latin typeface="Times New Roman" pitchFamily="18" charset="0"/>
                <a:cs typeface="Times New Roman" pitchFamily="18" charset="0"/>
              </a:rPr>
              <a:t>Dzilińska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Agnieszka Kadecka</a:t>
            </a:r>
            <a:endParaRPr lang="pl-PL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296020"/>
          </a:xfrm>
        </p:spPr>
        <p:txBody>
          <a:bodyPr>
            <a:normAutofit fontScale="90000"/>
          </a:bodyPr>
          <a:lstStyle/>
          <a:p>
            <a:r>
              <a:rPr lang="pl-PL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u="sng" dirty="0" smtClean="0">
                <a:latin typeface="Times New Roman" pitchFamily="18" charset="0"/>
                <a:cs typeface="Times New Roman" pitchFamily="18" charset="0"/>
              </a:rPr>
              <a:t> Pacjent ocenia: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115616" y="548680"/>
            <a:ext cx="4320480" cy="6023592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realizację praw pacjenta,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dostępność świadczeń,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stosunek personelu,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proces pielęgnowania,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warunki udzielania świadczeń,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wygodę korzystania ze świadczeń,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sprawność organizacyjną  w udzielaniu świadczeń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uzyskane efekty zdrowotne.</a:t>
            </a:r>
          </a:p>
          <a:p>
            <a:endParaRPr lang="pl-P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940152" y="620688"/>
            <a:ext cx="2466975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043608" y="428604"/>
            <a:ext cx="6912768" cy="257176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l-PL" sz="3600" b="1" dirty="0" smtClean="0"/>
              <a:t>CEL:</a:t>
            </a:r>
          </a:p>
          <a:p>
            <a:pPr algn="ctr"/>
            <a:r>
              <a:rPr lang="pl-PL" sz="4300" dirty="0" smtClean="0">
                <a:latin typeface="Times New Roman" pitchFamily="18" charset="0"/>
                <a:cs typeface="Times New Roman" pitchFamily="18" charset="0"/>
              </a:rPr>
              <a:t> Rozpoznanie potrzeb                      i oczekiwań pacjentów w celu ciągłego podnoszenia jakości świadczonych usług. </a:t>
            </a:r>
          </a:p>
          <a:p>
            <a:endParaRPr lang="pl-PL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284984"/>
            <a:ext cx="61206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0cena świadczonych usług podczas przyjęcia do Szpitala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883917216"/>
              </p:ext>
            </p:extLst>
          </p:nvPr>
        </p:nvGraphicFramePr>
        <p:xfrm>
          <a:off x="251520" y="1600200"/>
          <a:ext cx="460851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2670771999"/>
              </p:ext>
            </p:extLst>
          </p:nvPr>
        </p:nvGraphicFramePr>
        <p:xfrm>
          <a:off x="4716016" y="1556792"/>
          <a:ext cx="417646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Czy zapoznano z Kartą Praw Pacjenta?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71187031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344816" cy="105837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dirty="0" smtClean="0"/>
              <a:t>Czy w trakcie leczenia w oddziale szpitalnym informowano Panią/ Pana o stanie zdrowia, stosowanych zabiegach  i podawanych lekach?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607830666"/>
              </p:ext>
            </p:extLst>
          </p:nvPr>
        </p:nvGraphicFramePr>
        <p:xfrm>
          <a:off x="323528" y="1844824"/>
          <a:ext cx="865147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Pani/Pan ocenia opiekę pielęgniarską?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096571639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/>
              <a:t>Jak Pani/Pan ocenia opiekę lekarską?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514914228"/>
              </p:ext>
            </p:extLst>
          </p:nvPr>
        </p:nvGraphicFramePr>
        <p:xfrm>
          <a:off x="251520" y="1628800"/>
          <a:ext cx="8352928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4355</TotalTime>
  <Words>574</Words>
  <Application>Microsoft Office PowerPoint</Application>
  <PresentationFormat>Pokaz na ekranie (4:3)</PresentationFormat>
  <Paragraphs>143</Paragraphs>
  <Slides>27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28" baseType="lpstr">
      <vt:lpstr>Kapitał</vt:lpstr>
      <vt:lpstr>Analiza badania zadowolenia Pacjenta                                                 w Specjalistycznym Szpitalu Wojewódzkim w Ciechanowie                                  w II półroczu 2015 roku </vt:lpstr>
      <vt:lpstr>Slajd 2</vt:lpstr>
      <vt:lpstr>  Pacjent ocenia:</vt:lpstr>
      <vt:lpstr>Slajd 4</vt:lpstr>
      <vt:lpstr>0cena świadczonych usług podczas przyjęcia do Szpitala</vt:lpstr>
      <vt:lpstr>Czy zapoznano z Kartą Praw Pacjenta?</vt:lpstr>
      <vt:lpstr>Czy w trakcie leczenia w oddziale szpitalnym informowano Panią/ Pana o stanie zdrowia, stosowanych zabiegach  i podawanych lekach?</vt:lpstr>
      <vt:lpstr>Jak Pani/Pan ocenia opiekę pielęgniarską?</vt:lpstr>
      <vt:lpstr>Jak Pani/Pan ocenia opiekę lekarską?</vt:lpstr>
      <vt:lpstr>Czy jest Pani/ Pan zadowolony                                           z żywienia w Szpitalu?</vt:lpstr>
      <vt:lpstr>Jak Pani/ Pan ocenia czystość sal chorych                         i sanitariatów</vt:lpstr>
      <vt:lpstr>Czy jest Pani/ Pan zadowolony z pobytu                      w Szpitalu?</vt:lpstr>
      <vt:lpstr>Czy jest Pan/ Pani zadowolony  z obsługi podczas rejestracji do poradni Specjalistycznych?           </vt:lpstr>
      <vt:lpstr>Jak ocenia Pani/ Pan pracę personelu Pracowni Diagnostycznych?</vt:lpstr>
      <vt:lpstr>Czy ponownie skorzysta Pani/ Pan z usług  Poradni Specjalistycznych?</vt:lpstr>
      <vt:lpstr>Czas oczekiwania na badanie   w Zakładzie Diagnostyki Obrazowej był:</vt:lpstr>
      <vt:lpstr>Jak ocenia Pani/ Pan pracę personelu pracowni diagnostycznych w ZDO?</vt:lpstr>
      <vt:lpstr>Czy ponownie skorzysta Pani/ Pan  z usług Pracowni Zakładu Diagnostyki Obrazowej?</vt:lpstr>
      <vt:lpstr>Jak ocenia Pani pracę Położnych w zakresie sprawowania opieki w oddziale Położniczym?</vt:lpstr>
      <vt:lpstr>Jak ocenia Pani opiekę lekarską           w oddziale Położniczym?</vt:lpstr>
      <vt:lpstr>Czy w czasie pobytu w oddziale uzyskała Pani każdorazowo pomoc przy dziecku i karmieniu  kiedy o to prosiła?</vt:lpstr>
      <vt:lpstr>Czy jest Pani/ Pan zadowolony z obsługi podczas rejestracji w Ciechanowskim Centrum Rehabilitacji?</vt:lpstr>
      <vt:lpstr>Czas oczekiwania na wizytę/ zabiegi był?</vt:lpstr>
      <vt:lpstr>Jak ocenia Pani/ Pan pracę w Ciechanowskim Centrum Rehabilitacji</vt:lpstr>
      <vt:lpstr>Czy ponownie skorzysta Pani / Pan  z usług Ciechanowskiego Centrum Rehabilitacji?</vt:lpstr>
      <vt:lpstr>Uwagi:</vt:lpstr>
      <vt:lpstr>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Rodzaje formularzy w Specjalistycznym Szpitalu Wojewódzkim w Ciechanowie</dc:title>
  <dc:creator>Promocja Zdrowia</dc:creator>
  <cp:lastModifiedBy>szpital</cp:lastModifiedBy>
  <cp:revision>432</cp:revision>
  <dcterms:created xsi:type="dcterms:W3CDTF">2012-03-09T10:44:15Z</dcterms:created>
  <dcterms:modified xsi:type="dcterms:W3CDTF">2016-04-08T06:25:41Z</dcterms:modified>
</cp:coreProperties>
</file>